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7" r:id="rId5"/>
    <p:sldId id="268" r:id="rId6"/>
    <p:sldId id="263" r:id="rId7"/>
    <p:sldId id="264" r:id="rId8"/>
    <p:sldId id="265" r:id="rId9"/>
    <p:sldId id="272" r:id="rId10"/>
    <p:sldId id="273" r:id="rId11"/>
    <p:sldId id="266" r:id="rId12"/>
    <p:sldId id="269" r:id="rId13"/>
    <p:sldId id="270" r:id="rId14"/>
    <p:sldId id="271" r:id="rId15"/>
    <p:sldId id="274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hyperlink" Target="mailto:nv-school31@yandex.ru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nv-school31@yandex.ru" TargetMode="External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6BA5E-76EE-4CCA-BC97-EE5A366F0CDA}" type="doc">
      <dgm:prSet loTypeId="urn:microsoft.com/office/officeart/2009/3/layout/FramedTextPicture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58C916-A766-49A7-8662-43523C1389B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МБОУ «СШ №31 с углубленным изучением предметов художественно– эстетического профиля»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ул. Жукова, д.16 а. тел.8 (3466)271240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Сайт: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https://school31nv.gosuslugi.ru/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	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Электронная почта: </a:t>
          </a:r>
        </a:p>
        <a:p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xmlns:r="http://schemas.openxmlformats.org/officeDocument/2006/relationships" r:id="rId1"/>
            </a:rPr>
            <a:t>nv-school31@yandex.ru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77ED0FCF-7519-4FE4-9527-60454EA558F4}" type="parTrans" cxnId="{BA932B4F-01B7-44CD-9734-4E7A2035C0B1}">
      <dgm:prSet/>
      <dgm:spPr/>
      <dgm:t>
        <a:bodyPr/>
        <a:lstStyle/>
        <a:p>
          <a:endParaRPr lang="ru-RU"/>
        </a:p>
      </dgm:t>
    </dgm:pt>
    <dgm:pt modelId="{62569DCF-1ACC-4D41-A92A-56868C4DBE97}" type="sibTrans" cxnId="{BA932B4F-01B7-44CD-9734-4E7A2035C0B1}">
      <dgm:prSet/>
      <dgm:spPr/>
      <dgm:t>
        <a:bodyPr/>
        <a:lstStyle/>
        <a:p>
          <a:endParaRPr lang="ru-RU"/>
        </a:p>
      </dgm:t>
    </dgm:pt>
    <dgm:pt modelId="{24722A4C-0BED-40CA-B007-6E5DB679AE47}" type="pres">
      <dgm:prSet presAssocID="{C6D6BA5E-76EE-4CCA-BC97-EE5A366F0CDA}" presName="Name0" presStyleCnt="0">
        <dgm:presLayoutVars>
          <dgm:chMax/>
          <dgm:chPref/>
          <dgm:dir/>
        </dgm:presLayoutVars>
      </dgm:prSet>
      <dgm:spPr/>
    </dgm:pt>
    <dgm:pt modelId="{432FDD79-9D4F-45CF-8535-EA9C22065A77}" type="pres">
      <dgm:prSet presAssocID="{F158C916-A766-49A7-8662-43523C1389B7}" presName="composite" presStyleCnt="0">
        <dgm:presLayoutVars>
          <dgm:chMax/>
          <dgm:chPref/>
        </dgm:presLayoutVars>
      </dgm:prSet>
      <dgm:spPr/>
    </dgm:pt>
    <dgm:pt modelId="{1A0D2B1A-E411-4A99-8C60-58E0653BD831}" type="pres">
      <dgm:prSet presAssocID="{F158C916-A766-49A7-8662-43523C1389B7}" presName="Image" presStyleLbl="bgImgPlace1" presStyleIdx="0" presStyleCnt="1" custScaleX="145056" custScaleY="120980" custLinFactNeighborX="-100" custLinFactNeighborY="-359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FB5BA06-D0EE-433B-B597-A974D80EBB40}" type="pres">
      <dgm:prSet presAssocID="{F158C916-A766-49A7-8662-43523C1389B7}" presName="ParentText" presStyleLbl="revTx" presStyleIdx="0" presStyleCnt="1" custScaleX="182534" custScaleY="146981" custLinFactNeighborX="-20422" custLinFactNeighborY="24257">
        <dgm:presLayoutVars>
          <dgm:chMax val="0"/>
          <dgm:chPref val="0"/>
          <dgm:bulletEnabled val="1"/>
        </dgm:presLayoutVars>
      </dgm:prSet>
      <dgm:spPr/>
    </dgm:pt>
    <dgm:pt modelId="{F10C4BA2-AF0B-4C47-B728-3431ACC097E3}" type="pres">
      <dgm:prSet presAssocID="{F158C916-A766-49A7-8662-43523C1389B7}" presName="tlFrame" presStyleLbl="node1" presStyleIdx="0" presStyleCnt="4" custLinFactX="-100000" custLinFactNeighborX="-158733" custLinFactNeighborY="7792"/>
      <dgm:spPr/>
    </dgm:pt>
    <dgm:pt modelId="{37C608E1-9F12-47F1-B05C-714EDE666221}" type="pres">
      <dgm:prSet presAssocID="{F158C916-A766-49A7-8662-43523C1389B7}" presName="trFrame" presStyleLbl="node1" presStyleIdx="1" presStyleCnt="4" custLinFactNeighborX="66548" custLinFactNeighborY="-15365"/>
      <dgm:spPr/>
    </dgm:pt>
    <dgm:pt modelId="{9C0306C3-16BE-4160-9A7E-37D719D3AC4D}" type="pres">
      <dgm:prSet presAssocID="{F158C916-A766-49A7-8662-43523C1389B7}" presName="blFrame" presStyleLbl="node1" presStyleIdx="2" presStyleCnt="4" custLinFactX="-100000" custLinFactNeighborX="-151012" custLinFactNeighborY="85974"/>
      <dgm:spPr/>
    </dgm:pt>
    <dgm:pt modelId="{F8624C81-E157-404D-8DD2-9EFDC9FFC1EB}" type="pres">
      <dgm:prSet presAssocID="{F158C916-A766-49A7-8662-43523C1389B7}" presName="brFrame" presStyleLbl="node1" presStyleIdx="3" presStyleCnt="4" custLinFactNeighborX="66548" custLinFactNeighborY="78255"/>
      <dgm:spPr/>
    </dgm:pt>
  </dgm:ptLst>
  <dgm:cxnLst>
    <dgm:cxn modelId="{BA932B4F-01B7-44CD-9734-4E7A2035C0B1}" srcId="{C6D6BA5E-76EE-4CCA-BC97-EE5A366F0CDA}" destId="{F158C916-A766-49A7-8662-43523C1389B7}" srcOrd="0" destOrd="0" parTransId="{77ED0FCF-7519-4FE4-9527-60454EA558F4}" sibTransId="{62569DCF-1ACC-4D41-A92A-56868C4DBE97}"/>
    <dgm:cxn modelId="{EF3D4D58-A894-4418-A57B-3AD15E2D8BDC}" type="presOf" srcId="{F158C916-A766-49A7-8662-43523C1389B7}" destId="{3FB5BA06-D0EE-433B-B597-A974D80EBB40}" srcOrd="0" destOrd="0" presId="urn:microsoft.com/office/officeart/2009/3/layout/FramedTextPicture"/>
    <dgm:cxn modelId="{F0264DC4-9F67-4E85-AE43-6AF19FCBB03D}" type="presOf" srcId="{C6D6BA5E-76EE-4CCA-BC97-EE5A366F0CDA}" destId="{24722A4C-0BED-40CA-B007-6E5DB679AE47}" srcOrd="0" destOrd="0" presId="urn:microsoft.com/office/officeart/2009/3/layout/FramedTextPicture"/>
    <dgm:cxn modelId="{6B416CCE-0DCE-439C-9353-20F66E8F050D}" type="presParOf" srcId="{24722A4C-0BED-40CA-B007-6E5DB679AE47}" destId="{432FDD79-9D4F-45CF-8535-EA9C22065A77}" srcOrd="0" destOrd="0" presId="urn:microsoft.com/office/officeart/2009/3/layout/FramedTextPicture"/>
    <dgm:cxn modelId="{ABB0733A-E169-4AC5-9E17-F9B344C95E5A}" type="presParOf" srcId="{432FDD79-9D4F-45CF-8535-EA9C22065A77}" destId="{1A0D2B1A-E411-4A99-8C60-58E0653BD831}" srcOrd="0" destOrd="0" presId="urn:microsoft.com/office/officeart/2009/3/layout/FramedTextPicture"/>
    <dgm:cxn modelId="{174F202D-DFFD-4557-8FB9-DBAB5CF783E4}" type="presParOf" srcId="{432FDD79-9D4F-45CF-8535-EA9C22065A77}" destId="{3FB5BA06-D0EE-433B-B597-A974D80EBB40}" srcOrd="1" destOrd="0" presId="urn:microsoft.com/office/officeart/2009/3/layout/FramedTextPicture"/>
    <dgm:cxn modelId="{7300F058-F172-44AC-836D-490E23574597}" type="presParOf" srcId="{432FDD79-9D4F-45CF-8535-EA9C22065A77}" destId="{F10C4BA2-AF0B-4C47-B728-3431ACC097E3}" srcOrd="2" destOrd="0" presId="urn:microsoft.com/office/officeart/2009/3/layout/FramedTextPicture"/>
    <dgm:cxn modelId="{0D6E7B98-6D80-46AE-B4EF-0D3F4460269D}" type="presParOf" srcId="{432FDD79-9D4F-45CF-8535-EA9C22065A77}" destId="{37C608E1-9F12-47F1-B05C-714EDE666221}" srcOrd="3" destOrd="0" presId="urn:microsoft.com/office/officeart/2009/3/layout/FramedTextPicture"/>
    <dgm:cxn modelId="{E9CC9BCA-081A-4323-9E18-A67EB82BFEAC}" type="presParOf" srcId="{432FDD79-9D4F-45CF-8535-EA9C22065A77}" destId="{9C0306C3-16BE-4160-9A7E-37D719D3AC4D}" srcOrd="4" destOrd="0" presId="urn:microsoft.com/office/officeart/2009/3/layout/FramedTextPicture"/>
    <dgm:cxn modelId="{108ED5FC-26AB-45DC-BBA8-7D07BA7F7EB4}" type="presParOf" srcId="{432FDD79-9D4F-45CF-8535-EA9C22065A77}" destId="{F8624C81-E157-404D-8DD2-9EFDC9FFC1E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9C2E0-E5F0-43D8-813A-0A23881827BB}" type="doc">
      <dgm:prSet loTypeId="urn:microsoft.com/office/officeart/2009/3/layout/FramedTextPicture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5D527C-75C9-4E0A-9541-529B80AADDE5}">
      <dgm:prSet phldrT="[Текст]" custT="1"/>
      <dgm:spPr/>
      <dgm:t>
        <a:bodyPr/>
        <a:lstStyle/>
        <a:p>
          <a:r>
            <a:rPr lang="ru-RU" sz="4400" dirty="0">
              <a:latin typeface="Monotype Corsiva" panose="03010101010201010101" pitchFamily="66" charset="0"/>
            </a:rPr>
            <a:t>График </a:t>
          </a:r>
          <a:r>
            <a:rPr lang="ru-RU" sz="4400" b="1" dirty="0">
              <a:latin typeface="Monotype Corsiva" panose="03010101010201010101" pitchFamily="66" charset="0"/>
            </a:rPr>
            <a:t>приёма</a:t>
          </a:r>
          <a:r>
            <a:rPr lang="ru-RU" sz="4400" dirty="0">
              <a:latin typeface="Monotype Corsiva" panose="03010101010201010101" pitchFamily="66" charset="0"/>
            </a:rPr>
            <a:t> </a:t>
          </a:r>
        </a:p>
        <a:p>
          <a:r>
            <a:rPr lang="ru-RU" sz="4400" dirty="0">
              <a:latin typeface="Monotype Corsiva" panose="03010101010201010101" pitchFamily="66" charset="0"/>
            </a:rPr>
            <a:t>документов: </a:t>
          </a:r>
        </a:p>
        <a:p>
          <a:r>
            <a: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понедельник- пятница </a:t>
          </a:r>
        </a:p>
        <a:p>
          <a:r>
            <a: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 09:00 до 17.00 </a:t>
          </a:r>
        </a:p>
      </dgm:t>
    </dgm:pt>
    <dgm:pt modelId="{F771F717-18CA-4474-89D8-29C5DEA561FA}" type="parTrans" cxnId="{EBF5DE46-D136-48F8-94EA-AA922428D068}">
      <dgm:prSet/>
      <dgm:spPr/>
      <dgm:t>
        <a:bodyPr/>
        <a:lstStyle/>
        <a:p>
          <a:endParaRPr lang="ru-RU"/>
        </a:p>
      </dgm:t>
    </dgm:pt>
    <dgm:pt modelId="{9C3106CB-C01E-4E16-980F-8FD567979C34}" type="sibTrans" cxnId="{EBF5DE46-D136-48F8-94EA-AA922428D068}">
      <dgm:prSet/>
      <dgm:spPr/>
      <dgm:t>
        <a:bodyPr/>
        <a:lstStyle/>
        <a:p>
          <a:endParaRPr lang="ru-RU"/>
        </a:p>
      </dgm:t>
    </dgm:pt>
    <dgm:pt modelId="{A49AD53D-1989-4442-ADE4-06905D518E76}" type="pres">
      <dgm:prSet presAssocID="{7139C2E0-E5F0-43D8-813A-0A23881827BB}" presName="Name0" presStyleCnt="0">
        <dgm:presLayoutVars>
          <dgm:chMax/>
          <dgm:chPref/>
          <dgm:dir/>
        </dgm:presLayoutVars>
      </dgm:prSet>
      <dgm:spPr/>
    </dgm:pt>
    <dgm:pt modelId="{074C9D75-F227-4DA1-865E-6B850AB4654D}" type="pres">
      <dgm:prSet presAssocID="{085D527C-75C9-4E0A-9541-529B80AADDE5}" presName="composite" presStyleCnt="0">
        <dgm:presLayoutVars>
          <dgm:chMax/>
          <dgm:chPref/>
        </dgm:presLayoutVars>
      </dgm:prSet>
      <dgm:spPr/>
    </dgm:pt>
    <dgm:pt modelId="{BCFDA69B-9A2B-47D0-96F1-F6C4E82DD0F7}" type="pres">
      <dgm:prSet presAssocID="{085D527C-75C9-4E0A-9541-529B80AADDE5}" presName="Image" presStyleLbl="bgImgPlace1" presStyleIdx="0" presStyleCnt="1" custScaleX="156891" custScaleY="137493" custLinFactNeighborX="-310" custLinFactNeighborY="-17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CE73B3-9932-4496-8486-904FD44FA4F0}" type="pres">
      <dgm:prSet presAssocID="{085D527C-75C9-4E0A-9541-529B80AADDE5}" presName="ParentText" presStyleLbl="revTx" presStyleIdx="0" presStyleCnt="1" custScaleX="104629" custScaleY="116635" custLinFactNeighborX="-5814" custLinFactNeighborY="7476">
        <dgm:presLayoutVars>
          <dgm:chMax val="0"/>
          <dgm:chPref val="0"/>
          <dgm:bulletEnabled val="1"/>
        </dgm:presLayoutVars>
      </dgm:prSet>
      <dgm:spPr/>
    </dgm:pt>
    <dgm:pt modelId="{A6AB02FA-332F-4511-8583-5F581FDE6F05}" type="pres">
      <dgm:prSet presAssocID="{085D527C-75C9-4E0A-9541-529B80AADDE5}" presName="tlFrame" presStyleLbl="node1" presStyleIdx="0" presStyleCnt="4" custLinFactNeighborX="-21295" custLinFactNeighborY="7092"/>
      <dgm:spPr/>
    </dgm:pt>
    <dgm:pt modelId="{75CA2B31-3EFB-4C3D-BB01-ED0BDA368E1E}" type="pres">
      <dgm:prSet presAssocID="{085D527C-75C9-4E0A-9541-529B80AADDE5}" presName="trFrame" presStyleLbl="node1" presStyleIdx="1" presStyleCnt="4"/>
      <dgm:spPr/>
    </dgm:pt>
    <dgm:pt modelId="{1D9F38E3-2C8B-4D6F-AB58-27FBB2C6539C}" type="pres">
      <dgm:prSet presAssocID="{085D527C-75C9-4E0A-9541-529B80AADDE5}" presName="blFrame" presStyleLbl="node1" presStyleIdx="2" presStyleCnt="4" custLinFactNeighborX="-14828" custLinFactNeighborY="28667"/>
      <dgm:spPr/>
    </dgm:pt>
    <dgm:pt modelId="{A3505A65-C7AE-475F-8F74-26C866DE2D80}" type="pres">
      <dgm:prSet presAssocID="{085D527C-75C9-4E0A-9541-529B80AADDE5}" presName="brFrame" presStyleLbl="node1" presStyleIdx="3" presStyleCnt="4" custLinFactNeighborX="24" custLinFactNeighborY="22201"/>
      <dgm:spPr/>
    </dgm:pt>
  </dgm:ptLst>
  <dgm:cxnLst>
    <dgm:cxn modelId="{1030D217-642F-43F4-8806-D6FA075ABA0B}" type="presOf" srcId="{085D527C-75C9-4E0A-9541-529B80AADDE5}" destId="{70CE73B3-9932-4496-8486-904FD44FA4F0}" srcOrd="0" destOrd="0" presId="urn:microsoft.com/office/officeart/2009/3/layout/FramedTextPicture"/>
    <dgm:cxn modelId="{EBF5DE46-D136-48F8-94EA-AA922428D068}" srcId="{7139C2E0-E5F0-43D8-813A-0A23881827BB}" destId="{085D527C-75C9-4E0A-9541-529B80AADDE5}" srcOrd="0" destOrd="0" parTransId="{F771F717-18CA-4474-89D8-29C5DEA561FA}" sibTransId="{9C3106CB-C01E-4E16-980F-8FD567979C34}"/>
    <dgm:cxn modelId="{01A4F8B5-1794-4282-BD51-D86E987E64C9}" type="presOf" srcId="{7139C2E0-E5F0-43D8-813A-0A23881827BB}" destId="{A49AD53D-1989-4442-ADE4-06905D518E76}" srcOrd="0" destOrd="0" presId="urn:microsoft.com/office/officeart/2009/3/layout/FramedTextPicture"/>
    <dgm:cxn modelId="{89F98714-1675-470D-A734-4BA66133BD02}" type="presParOf" srcId="{A49AD53D-1989-4442-ADE4-06905D518E76}" destId="{074C9D75-F227-4DA1-865E-6B850AB4654D}" srcOrd="0" destOrd="0" presId="urn:microsoft.com/office/officeart/2009/3/layout/FramedTextPicture"/>
    <dgm:cxn modelId="{AA0F5DC4-8063-4717-A68F-1B277F311ECC}" type="presParOf" srcId="{074C9D75-F227-4DA1-865E-6B850AB4654D}" destId="{BCFDA69B-9A2B-47D0-96F1-F6C4E82DD0F7}" srcOrd="0" destOrd="0" presId="urn:microsoft.com/office/officeart/2009/3/layout/FramedTextPicture"/>
    <dgm:cxn modelId="{C8FDBD96-A823-411B-B86E-4B4B09D0EE26}" type="presParOf" srcId="{074C9D75-F227-4DA1-865E-6B850AB4654D}" destId="{70CE73B3-9932-4496-8486-904FD44FA4F0}" srcOrd="1" destOrd="0" presId="urn:microsoft.com/office/officeart/2009/3/layout/FramedTextPicture"/>
    <dgm:cxn modelId="{23AE74B9-11B4-441C-8D7D-A38C23957F52}" type="presParOf" srcId="{074C9D75-F227-4DA1-865E-6B850AB4654D}" destId="{A6AB02FA-332F-4511-8583-5F581FDE6F05}" srcOrd="2" destOrd="0" presId="urn:microsoft.com/office/officeart/2009/3/layout/FramedTextPicture"/>
    <dgm:cxn modelId="{AD9E7A22-1A24-4DDA-9BF1-F46A34BA3FD4}" type="presParOf" srcId="{074C9D75-F227-4DA1-865E-6B850AB4654D}" destId="{75CA2B31-3EFB-4C3D-BB01-ED0BDA368E1E}" srcOrd="3" destOrd="0" presId="urn:microsoft.com/office/officeart/2009/3/layout/FramedTextPicture"/>
    <dgm:cxn modelId="{9D9580FE-2BDA-46B7-A575-39A52B61283D}" type="presParOf" srcId="{074C9D75-F227-4DA1-865E-6B850AB4654D}" destId="{1D9F38E3-2C8B-4D6F-AB58-27FBB2C6539C}" srcOrd="4" destOrd="0" presId="urn:microsoft.com/office/officeart/2009/3/layout/FramedTextPicture"/>
    <dgm:cxn modelId="{02245A2D-B5C6-4314-A2E9-7B1E21E06A2E}" type="presParOf" srcId="{074C9D75-F227-4DA1-865E-6B850AB4654D}" destId="{A3505A65-C7AE-475F-8F74-26C866DE2D8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D2B1A-E411-4A99-8C60-58E0653BD831}">
      <dsp:nvSpPr>
        <dsp:cNvPr id="0" name=""/>
        <dsp:cNvSpPr/>
      </dsp:nvSpPr>
      <dsp:spPr>
        <a:xfrm>
          <a:off x="10" y="144009"/>
          <a:ext cx="3976072" cy="2210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5BA06-D0EE-433B-B597-A974D80EBB40}">
      <dsp:nvSpPr>
        <dsp:cNvPr id="0" name=""/>
        <dsp:cNvSpPr/>
      </dsp:nvSpPr>
      <dsp:spPr>
        <a:xfrm>
          <a:off x="1080131" y="2952330"/>
          <a:ext cx="7088535" cy="352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МБОУ «СШ №31 с углубленным изучением предметов художественно– эстетического профиля»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ул. Жукова, д.16 а. тел.8 (3466)271240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Сайт: 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https://school31nv.gosuslugi.ru/</a:t>
          </a: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	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Электронная почта: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xmlns:r="http://schemas.openxmlformats.org/officeDocument/2006/relationships" r:id="rId2"/>
            </a:rPr>
            <a:t>nv-school31@yandex.ru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1080131" y="2952330"/>
        <a:ext cx="7088535" cy="3525649"/>
      </dsp:txXfrm>
    </dsp:sp>
    <dsp:sp modelId="{F10C4BA2-AF0B-4C47-B728-3431ACC097E3}">
      <dsp:nvSpPr>
        <dsp:cNvPr id="0" name=""/>
        <dsp:cNvSpPr/>
      </dsp:nvSpPr>
      <dsp:spPr>
        <a:xfrm>
          <a:off x="720078" y="2664296"/>
          <a:ext cx="932642" cy="93288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608E1-9F12-47F1-B05C-714EDE666221}">
      <dsp:nvSpPr>
        <dsp:cNvPr id="0" name=""/>
        <dsp:cNvSpPr/>
      </dsp:nvSpPr>
      <dsp:spPr>
        <a:xfrm rot="5400000">
          <a:off x="7416708" y="2448389"/>
          <a:ext cx="932884" cy="93264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306C3-16BE-4160-9A7E-37D719D3AC4D}">
      <dsp:nvSpPr>
        <dsp:cNvPr id="0" name=""/>
        <dsp:cNvSpPr/>
      </dsp:nvSpPr>
      <dsp:spPr>
        <a:xfrm rot="16200000">
          <a:off x="791966" y="5544737"/>
          <a:ext cx="932884" cy="93264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24C81-E157-404D-8DD2-9EFDC9FFC1EB}">
      <dsp:nvSpPr>
        <dsp:cNvPr id="0" name=""/>
        <dsp:cNvSpPr/>
      </dsp:nvSpPr>
      <dsp:spPr>
        <a:xfrm rot="10800000">
          <a:off x="7416828" y="5472607"/>
          <a:ext cx="932642" cy="93288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A69B-9A2B-47D0-96F1-F6C4E82DD0F7}">
      <dsp:nvSpPr>
        <dsp:cNvPr id="0" name=""/>
        <dsp:cNvSpPr/>
      </dsp:nvSpPr>
      <dsp:spPr>
        <a:xfrm>
          <a:off x="0" y="145920"/>
          <a:ext cx="4977728" cy="29081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73B3-9932-4496-8486-904FD44FA4F0}">
      <dsp:nvSpPr>
        <dsp:cNvPr id="0" name=""/>
        <dsp:cNvSpPr/>
      </dsp:nvSpPr>
      <dsp:spPr>
        <a:xfrm>
          <a:off x="3846207" y="3140968"/>
          <a:ext cx="4703048" cy="323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Monotype Corsiva" panose="03010101010201010101" pitchFamily="66" charset="0"/>
            </a:rPr>
            <a:t>График </a:t>
          </a:r>
          <a:r>
            <a:rPr lang="ru-RU" sz="4400" b="1" kern="1200" dirty="0">
              <a:latin typeface="Monotype Corsiva" panose="03010101010201010101" pitchFamily="66" charset="0"/>
            </a:rPr>
            <a:t>приёма</a:t>
          </a:r>
          <a:r>
            <a:rPr lang="ru-RU" sz="4400" kern="1200" dirty="0">
              <a:latin typeface="Monotype Corsiva" panose="03010101010201010101" pitchFamily="66" charset="0"/>
            </a:rPr>
            <a:t> 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Monotype Corsiva" panose="03010101010201010101" pitchFamily="66" charset="0"/>
            </a:rPr>
            <a:t>документов: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понедельник- пятница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 09:00 до 17.00 </a:t>
          </a:r>
        </a:p>
      </dsp:txBody>
      <dsp:txXfrm>
        <a:off x="3846207" y="3140968"/>
        <a:ext cx="4703048" cy="3238332"/>
      </dsp:txXfrm>
    </dsp:sp>
    <dsp:sp modelId="{A6AB02FA-332F-4511-8583-5F581FDE6F05}">
      <dsp:nvSpPr>
        <dsp:cNvPr id="0" name=""/>
        <dsp:cNvSpPr/>
      </dsp:nvSpPr>
      <dsp:spPr>
        <a:xfrm>
          <a:off x="3585106" y="2844660"/>
          <a:ext cx="1079518" cy="107979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A2B31-3EFB-4C3D-BB01-ED0BDA368E1E}">
      <dsp:nvSpPr>
        <dsp:cNvPr id="0" name=""/>
        <dsp:cNvSpPr/>
      </dsp:nvSpPr>
      <dsp:spPr>
        <a:xfrm rot="5400000">
          <a:off x="8054756" y="2768221"/>
          <a:ext cx="1079797" cy="107951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F38E3-2C8B-4D6F-AB58-27FBB2C6539C}">
      <dsp:nvSpPr>
        <dsp:cNvPr id="0" name=""/>
        <dsp:cNvSpPr/>
      </dsp:nvSpPr>
      <dsp:spPr>
        <a:xfrm rot="16200000">
          <a:off x="3654779" y="5567480"/>
          <a:ext cx="1079797" cy="107951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05A65-C7AE-475F-8F74-26C866DE2D80}">
      <dsp:nvSpPr>
        <dsp:cNvPr id="0" name=""/>
        <dsp:cNvSpPr/>
      </dsp:nvSpPr>
      <dsp:spPr>
        <a:xfrm rot="10800000">
          <a:off x="8055155" y="5497521"/>
          <a:ext cx="1079518" cy="107979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5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0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3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7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6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660775"/>
            <a:ext cx="8964488" cy="3135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09: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00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часов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3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0.03.2026</a:t>
            </a:r>
            <a:r>
              <a:rPr lang="ru-RU" dirty="0">
                <a:latin typeface="Bookman Old Style" panose="02050604050505020204" pitchFamily="18" charset="0"/>
              </a:rPr>
              <a:t> года открыт 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приём</a:t>
            </a:r>
            <a:r>
              <a:rPr lang="ru-RU" dirty="0">
                <a:latin typeface="Bookman Old Style" panose="02050604050505020204" pitchFamily="18" charset="0"/>
              </a:rPr>
              <a:t> документов для поступающих 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 первый класс</a:t>
            </a:r>
            <a:r>
              <a:rPr lang="ru-RU" b="1" dirty="0">
                <a:latin typeface="Bookman Old Style" panose="02050604050505020204" pitchFamily="18" charset="0"/>
              </a:rPr>
              <a:t> в МБОУ «СШ №31 с углубленным изучением предметов художественно- эстетического профиля»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pc\Desktop\мои документы\герб школы\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70"/>
            <a:ext cx="9134053" cy="36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5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692533"/>
            <a:ext cx="72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имеет первоочередное право?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39" y="0"/>
            <a:ext cx="100756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49420"/>
              </p:ext>
            </p:extLst>
          </p:nvPr>
        </p:nvGraphicFramePr>
        <p:xfrm>
          <a:off x="395536" y="1556792"/>
          <a:ext cx="8568952" cy="51358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9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504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</a:rPr>
                        <a:t>В первоочередном порядке также предоставляются места в общеобразовательных организациях по месту жительства независимо от формы собственности детям, указанным в части 14 статьи 3 Федерального закона от 30 декабря 2012 г. №283-ФЗ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Федерации".</a:t>
                      </a:r>
                    </a:p>
                    <a:p>
                      <a:pPr marL="0" indent="266700" algn="just"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0" indent="266700" algn="just"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</a:rPr>
                        <a:t>Настоящий Федеральный закон регулирует отношения, связанные с денежным довольствием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 (далее - сотрудники),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92" marR="25792" marT="0" marB="0"/>
                </a:tc>
                <a:tc>
                  <a:txBody>
                    <a:bodyPr/>
                    <a:lstStyle/>
                    <a:p>
                      <a:pPr marL="85725" indent="952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Часть 14 статьи 3 Федерального закона от 30 декабря 2012 г. №283-ФЗ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</a:t>
                      </a:r>
                    </a:p>
                    <a:p>
                      <a:pPr marL="85725" indent="952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85725" indent="952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 Места в общеобразовательных и дошкольных образовательных организациях по месту жительства и в летних оздоровительных лагерях независимо от формы собственности предоставляются в первоочередном порядке: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1) детям сотрудника;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детям сотрудника, погибшего (умершего) вследствие увечья или иного повреждения здоровья, полученных в связи с выполнением служебных обязанностей;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3) детям сотрудника, умершего вследствие заболевания, полученного в период прохождения службы в учреждениях и органах;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4) детям гражданина Российской Федерации, уволенного со службы в учреждениях и органах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учреждениях и органах;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5) детям гражданина Российской Федерации, умершего в течение одного года после увольнения со службы в учреждениях и органах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учреждениях и органах, исключивших возможность дальнейшего прохождения службы в учреждениях и органах;</a:t>
                      </a:r>
                    </a:p>
                    <a:p>
                      <a:pPr marL="85725" indent="95250" algn="just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6) детям, находящимся (находившимся) на иждивении сотрудника, гражданина Российской Федерации, указанных в пунктах 1 - 5 настоящей части.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92" marR="257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4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80" y="5803900"/>
            <a:ext cx="9143999" cy="105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2" descr="C:\Катя\Доклады\иконки\2171010-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52" y="5988622"/>
            <a:ext cx="47625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7" y="1331131"/>
            <a:ext cx="4347000" cy="47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739" y="378114"/>
            <a:ext cx="7294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имеет преимущественное право?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8928" y="1988414"/>
            <a:ext cx="4919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Ребенок имеет право преимущественного приема на обучение в организацию, в которой обучаются его полнородные и </a:t>
            </a:r>
            <a:r>
              <a:rPr lang="ru-RU" sz="2400" dirty="0" err="1"/>
              <a:t>неполнородные</a:t>
            </a:r>
            <a:r>
              <a:rPr lang="ru-RU" sz="2400" dirty="0"/>
              <a:t> брат и (или) сестра, усыновленные (удочеренные) дети, опекунами которых являются родители этого ребенка.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7875" y="59563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Часть 3.1 статьи 67 ФЗ от 29.12.2012 № 273-ФЗ </a:t>
            </a:r>
            <a:br>
              <a:rPr lang="ru-RU" sz="2000" dirty="0"/>
            </a:br>
            <a:r>
              <a:rPr lang="ru-RU" sz="2000" dirty="0"/>
              <a:t>«Об образовании в Российской Федерации»</a:t>
            </a:r>
          </a:p>
        </p:txBody>
      </p:sp>
      <p:pic>
        <p:nvPicPr>
          <p:cNvPr id="10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2291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Мальчик на белом фоне (170 фото) 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/>
          <a:stretch/>
        </p:blipFill>
        <p:spPr bwMode="auto">
          <a:xfrm>
            <a:off x="251521" y="1972145"/>
            <a:ext cx="2546448" cy="2680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должно быть ребёнку?</a:t>
            </a:r>
          </a:p>
          <a:p>
            <a:r>
              <a:rPr lang="ru-RU" dirty="0"/>
              <a:t>В первые классы принимаются дети в возрасте от 6,5 до 8 лет.                               </a:t>
            </a:r>
          </a:p>
          <a:p>
            <a:r>
              <a:rPr lang="ru-RU" dirty="0"/>
              <a:t>По заявлению родителей департамент образования администрации города может разрешить приём ребёнка в более раннем или более позднем возрасте.</a:t>
            </a:r>
          </a:p>
        </p:txBody>
      </p:sp>
      <p:pic>
        <p:nvPicPr>
          <p:cNvPr id="4" name="Picture 2" descr="Мальчик на белом фоне (170 фото) 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/>
          <a:stretch/>
        </p:blipFill>
        <p:spPr bwMode="auto">
          <a:xfrm>
            <a:off x="6948264" y="4531947"/>
            <a:ext cx="2114400" cy="2226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2291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5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485062" cy="64533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если ребенок не достиг возраста шести лет и шести месяцев или старше восьми лет и родители приняли решение отдать его в школу?</a:t>
            </a:r>
            <a:r>
              <a:rPr lang="ru-RU" sz="5500" dirty="0"/>
              <a:t> </a:t>
            </a:r>
          </a:p>
          <a:p>
            <a:r>
              <a:rPr lang="ru-RU" sz="5500" dirty="0"/>
              <a:t>В соответствии с частью 1 статьи 67 Федерального закона от 29.12.2012 №273-ФЗ "Об образовании в Российской Федерации", постановлением администрации города Нижневартовска №192 от </a:t>
            </a:r>
            <a:r>
              <a:rPr lang="ru-RU" sz="5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05.02.2014 дети, не достигшие возраста шести лет шести месяцев, и дети старше 8 лет могут быть приняты в 1 класс после прохождения территориальной психолого-медико-педагогической комиссии города Нижневартовска (далее – ТПМПК) и получения разрешения департамента образования.</a:t>
            </a:r>
          </a:p>
          <a:p>
            <a:r>
              <a:rPr lang="ru-RU" sz="5500" dirty="0"/>
              <a:t> 	Для прохождения ТПМПК родители (законные представители) должны обратиться в муниципальное автономное учреждение города Нижневартовска "Центр развития образования" </a:t>
            </a:r>
            <a:r>
              <a:rPr lang="ru-RU" sz="5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(ул. Мира, дом 56б, </a:t>
            </a:r>
            <a:r>
              <a:rPr lang="ru-RU" sz="5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5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107, тел. 42-63-60). </a:t>
            </a:r>
          </a:p>
          <a:p>
            <a:r>
              <a:rPr lang="ru-RU" sz="5500" dirty="0">
                <a:solidFill>
                  <a:srgbClr val="0070C0"/>
                </a:solidFill>
              </a:rPr>
              <a:t>После получения заключения ТПМПК родители (законные представители) ребенка обращаются в 505 кабинет департамента образования  с заявлением (форма заявления утверждена постановлением администрации города Нижневартовска № 192 от 05.02.2014) о выдаче разрешения. Разрешение выдается в течение 5 рабочих дней после обращения родителей (законных представителей).</a:t>
            </a:r>
          </a:p>
          <a:p>
            <a:r>
              <a:rPr lang="ru-RU" sz="5500" dirty="0">
                <a:solidFill>
                  <a:srgbClr val="0070C0"/>
                </a:solidFill>
              </a:rPr>
              <a:t>К заявлению прилагаются следующие документы:</a:t>
            </a:r>
          </a:p>
          <a:p>
            <a:r>
              <a:rPr lang="ru-RU" sz="5500" dirty="0">
                <a:solidFill>
                  <a:srgbClr val="0070C0"/>
                </a:solidFill>
              </a:rPr>
              <a:t>Копия свидетельства о рождении ребенка.</a:t>
            </a:r>
          </a:p>
          <a:p>
            <a:r>
              <a:rPr lang="ru-RU" sz="5500" dirty="0">
                <a:solidFill>
                  <a:srgbClr val="0070C0"/>
                </a:solidFill>
              </a:rPr>
              <a:t>Копия документа, подтверждающего полномочия родителя (законного представителя) ребенка (.</a:t>
            </a:r>
          </a:p>
          <a:p>
            <a:r>
              <a:rPr lang="ru-RU" sz="5500" dirty="0">
                <a:solidFill>
                  <a:srgbClr val="0070C0"/>
                </a:solidFill>
              </a:rPr>
              <a:t>Копия заключения ТПМПК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2291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8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приёма в школу для детей с ограниченными возможностями здоровья: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Дети с ограниченными возможностями здоровья принимаются  на обучение по адаптированным образовательным программам только  с согласия родителей (законных представителей) и на основании рекомендаций территориальной психолого-медико-педагогической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63072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какие сроки происходит зачисление в 1-й класс после подачи заявления?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вы записывали ребенка на первом этапе, то результат будет известен не раньше 3 июля, поскольку сначала школа собирает все заявления, а потом издает приказы</a:t>
            </a:r>
            <a:r>
              <a:rPr lang="ru-RU"/>
              <a:t>. </a:t>
            </a:r>
          </a:p>
          <a:p>
            <a:r>
              <a:rPr lang="ru-RU"/>
              <a:t>Если </a:t>
            </a:r>
            <a:r>
              <a:rPr lang="ru-RU" dirty="0"/>
              <a:t>заявление подавали на втором этапе, то результат станет известен не ранее чем через 5 рабочих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93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02332" y="1135063"/>
            <a:ext cx="30416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ПРОФИЛЬ111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7065" b="5519"/>
          <a:stretch/>
        </p:blipFill>
        <p:spPr bwMode="auto">
          <a:xfrm>
            <a:off x="0" y="228600"/>
            <a:ext cx="5267325" cy="2828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3879530"/>
            <a:ext cx="4727072" cy="2789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067944" y="1916832"/>
            <a:ext cx="4968552" cy="47525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sx="125000" sy="125000" algn="br" rotWithShape="0">
              <a:srgbClr val="CCCCCC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Художественный профиль: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Рисунок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Живопись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Композиция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Декоративно-прикладное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искусство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8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ПРОФИЛЬ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932040" cy="2698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7" y="3782492"/>
            <a:ext cx="4286317" cy="27809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499992" y="2348880"/>
            <a:ext cx="4447728" cy="42484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sx="125000" sy="125000" algn="br" rotWithShape="0">
              <a:srgbClr val="CCCCCC">
                <a:alpha val="50000"/>
              </a:srgbClr>
            </a:outerShdw>
          </a:effectLst>
          <a:scene3d>
            <a:camera prst="obliqueTopRigh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Музыкальный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профиль: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Хор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Музыка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Слушание музыки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88100" y="693738"/>
            <a:ext cx="26606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4332"/>
          <a:stretch>
            <a:fillRect/>
          </a:stretch>
        </p:blipFill>
        <p:spPr bwMode="auto">
          <a:xfrm>
            <a:off x="33188" y="2996952"/>
            <a:ext cx="4958591" cy="3737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ПРОФИЛь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116632"/>
            <a:ext cx="4752528" cy="2641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24214" y="1162525"/>
            <a:ext cx="4824536" cy="36688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sx="125000" sy="125000" algn="br" rotWithShape="0">
              <a:srgbClr val="CCCCCC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Хореографический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профиль: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Современный танец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Классический танец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Народно-сценический танец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egoe Script" pitchFamily="34" charset="0"/>
                <a:cs typeface="Arial" pitchFamily="34" charset="0"/>
              </a:rPr>
              <a:t>Ритмика и танец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7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39552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91449543"/>
              </p:ext>
            </p:extLst>
          </p:nvPr>
        </p:nvGraphicFramePr>
        <p:xfrm>
          <a:off x="179512" y="116632"/>
          <a:ext cx="896448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0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5677162"/>
              </p:ext>
            </p:extLst>
          </p:nvPr>
        </p:nvGraphicFramePr>
        <p:xfrm>
          <a:off x="5704" y="0"/>
          <a:ext cx="91382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36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0"/>
            <a:ext cx="1684861" cy="21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28799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детей в первый класс будет проходить в два этапа.</a:t>
            </a:r>
          </a:p>
          <a:p>
            <a:endParaRPr lang="ru-RU" sz="2400" i="1" dirty="0"/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 – с 26 марта до 30 июня.</a:t>
            </a:r>
            <a:r>
              <a:rPr lang="ru-RU" sz="2400" dirty="0"/>
              <a:t> Он предназначен для детей, имеющих внеочередное, первоочередное, преимущественное право зачисления в школы, а также для детей, которые живут на закрепленной территории. </a:t>
            </a:r>
          </a:p>
          <a:p>
            <a:endParaRPr lang="ru-RU" sz="2400" i="1" dirty="0"/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 – с 6 июля до момента заполнения свободных мест, но не позднее 5 сентября.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400" dirty="0"/>
              <a:t>Он предназначен для детей, не проживающих                                  на закрепленной территории. 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6055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54225"/>
            <a:ext cx="8712968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Что такое "закрепленная территория"?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ru-RU" sz="2000" dirty="0"/>
              <a:t>В соответствии с частью 6 статьи 9 Федерального закона от 29.12.2012 №273-ФЗ "Об образовании в Российской Федерации" к полномочиям органов местного самоуправления относится закрепление муниципальных школ за конкретными территориями города для организации приема. </a:t>
            </a:r>
          </a:p>
          <a:p>
            <a:r>
              <a:rPr lang="ru-RU" sz="2000" dirty="0"/>
              <a:t>Перечень школ, закрепленных за территориями </a:t>
            </a:r>
            <a:r>
              <a:rPr lang="ru-RU" sz="2000" dirty="0" err="1"/>
              <a:t>города,ежегодно</a:t>
            </a:r>
            <a:r>
              <a:rPr lang="ru-RU" sz="2000" dirty="0"/>
              <a:t> утверждается постановлением администрации города. Постановление опубликовано на официальном сайте администрации города и на сайтах школ.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08273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1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7" y="1331131"/>
            <a:ext cx="5157000" cy="47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374" y="162705"/>
            <a:ext cx="6581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подать заявление в первый класс?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101" y="1510963"/>
            <a:ext cx="7513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ЗАЯВЛЕНИЕ О ЗАЧИСЛЕНИИ В ШКОЛУ МОЖНО ПОДАТЬ СЛЕДУЮЩИМИ СПОСОБАМИ: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971" y="2466112"/>
            <a:ext cx="2349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Лично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 почте заказным </a:t>
            </a:r>
          </a:p>
          <a:p>
            <a:r>
              <a:rPr lang="ru-RU" dirty="0"/>
              <a:t>письмом с уведомлением </a:t>
            </a:r>
          </a:p>
          <a:p>
            <a:r>
              <a:rPr lang="ru-RU" dirty="0"/>
              <a:t>о вручении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2959" y="2542481"/>
            <a:ext cx="2649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24835" y="4365104"/>
            <a:ext cx="3607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использованием функционала региональных государственных информационных систем субъектов РФ, интегрированных с ЕПГУ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833" y="1330268"/>
            <a:ext cx="26635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электронной форме посредством ЕПГУ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08273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a031c351cc186ada486810604b9c5d6d_l-622239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310178"/>
            <a:ext cx="1253993" cy="12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49e38f4089666cb986d6c6ba9b4137dc_l-6402780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244"/>
            <a:ext cx="28575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lobalmeditourism.com/icons/header/Em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2" y="2204864"/>
            <a:ext cx="1184882" cy="11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868e96b11f0abab1b022966bf926503c_l-4219583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12" y="4572059"/>
            <a:ext cx="1540089" cy="12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2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7" y="1331131"/>
            <a:ext cx="3645000" cy="47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738" y="-60037"/>
            <a:ext cx="7402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потребуются 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зачисления в первый класс?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38164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Копия документа, удостоверяющего личность родителя (законного представителя) ребенка </a:t>
            </a:r>
            <a:br>
              <a:rPr lang="ru-RU" sz="1400" dirty="0"/>
            </a:br>
            <a:r>
              <a:rPr lang="ru-RU" sz="1400" dirty="0"/>
              <a:t>или поступающего</a:t>
            </a:r>
          </a:p>
          <a:p>
            <a:endParaRPr lang="ru-RU" sz="1400" dirty="0"/>
          </a:p>
          <a:p>
            <a:r>
              <a:rPr lang="ru-RU" sz="1400" dirty="0"/>
              <a:t>Копия свидетельства о рождении ребенка или документа, подтверждающего родство заявителя</a:t>
            </a:r>
          </a:p>
          <a:p>
            <a:endParaRPr lang="ru-RU" sz="1400" dirty="0"/>
          </a:p>
          <a:p>
            <a:r>
              <a:rPr lang="ru-RU" sz="1400" dirty="0"/>
              <a:t>Копия документа, подтверждающего установление опеки или попечительства </a:t>
            </a:r>
            <a:br>
              <a:rPr lang="ru-RU" sz="1400" dirty="0"/>
            </a:br>
            <a:r>
              <a:rPr lang="ru-RU" sz="1400" dirty="0"/>
              <a:t>(при необходимости)</a:t>
            </a:r>
          </a:p>
          <a:p>
            <a:endParaRPr lang="ru-RU" sz="1400" dirty="0"/>
          </a:p>
          <a:p>
            <a:r>
              <a:rPr lang="ru-RU" sz="1400" dirty="0"/>
              <a:t>Копия документа о регистрации ребенка или поступающего по месту жительства или по месту пребывания на закрепленной территории или справка о приеме документов для оформления регистрации по месту жительства</a:t>
            </a:r>
          </a:p>
          <a:p>
            <a:endParaRPr lang="ru-RU" sz="1400" dirty="0"/>
          </a:p>
          <a:p>
            <a:r>
              <a:rPr lang="ru-RU" sz="1400" dirty="0"/>
              <a:t>копии документов, подтверждающих право внеочередного, первоочередного приема на обучение по основным общеобразовательным программам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0964" y="1547700"/>
            <a:ext cx="38775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Копия заключения психолого-медико-педагогической комиссии (при наличии)</a:t>
            </a:r>
          </a:p>
          <a:p>
            <a:endParaRPr lang="ru-RU" sz="1400" dirty="0"/>
          </a:p>
          <a:p>
            <a:r>
              <a:rPr lang="ru-RU" sz="1400" dirty="0"/>
              <a:t>При посещении общеобразовательной организации </a:t>
            </a:r>
            <a:br>
              <a:rPr lang="ru-RU" sz="1400" dirty="0"/>
            </a:br>
            <a:r>
              <a:rPr lang="ru-RU" sz="1400" dirty="0"/>
              <a:t>и (или) очном взаимодействии с уполномоченными должностными лицами общеобразовательной организации родитель ребенка предъявляет  оригиналы указанных документов</a:t>
            </a:r>
          </a:p>
          <a:p>
            <a:endParaRPr lang="ru-RU" sz="1400" dirty="0"/>
          </a:p>
          <a:p>
            <a:r>
              <a:rPr lang="ru-RU" sz="1400" dirty="0"/>
              <a:t>Родитель ребенка, являющегося иностранным гражданином или лицом без гражданства, дополнительно предъявляет документ, подтверждающий родство заявителя </a:t>
            </a:r>
            <a:br>
              <a:rPr lang="ru-RU" sz="1400" dirty="0"/>
            </a:br>
            <a:r>
              <a:rPr lang="ru-RU" sz="1400" dirty="0"/>
              <a:t>(или законность представления прав ребенка), </a:t>
            </a:r>
            <a:br>
              <a:rPr lang="ru-RU" sz="1400" dirty="0"/>
            </a:br>
            <a:r>
              <a:rPr lang="ru-RU" sz="1400" dirty="0"/>
              <a:t>и документ, подтверждающий право ребенка </a:t>
            </a:r>
            <a:br>
              <a:rPr lang="ru-RU" sz="1400" dirty="0"/>
            </a:br>
            <a:r>
              <a:rPr lang="ru-RU" sz="1400" dirty="0"/>
              <a:t>на пребывание в РФ</a:t>
            </a:r>
          </a:p>
          <a:p>
            <a:endParaRPr lang="ru-RU" sz="1400" dirty="0"/>
          </a:p>
          <a:p>
            <a:r>
              <a:rPr lang="ru-RU" sz="1400" dirty="0"/>
              <a:t>Иностранные граждане и лица без гражданства все документы представляют на русском языке или вместе с заверенным в установленном порядке переводом </a:t>
            </a:r>
            <a:br>
              <a:rPr lang="ru-RU" sz="1400" dirty="0"/>
            </a:br>
            <a:r>
              <a:rPr lang="ru-RU" sz="1400" dirty="0"/>
              <a:t>на русский язык</a:t>
            </a:r>
            <a:endParaRPr lang="ru-RU" sz="1400" i="1" dirty="0"/>
          </a:p>
        </p:txBody>
      </p:sp>
      <p:sp>
        <p:nvSpPr>
          <p:cNvPr id="8" name="Овал 7"/>
          <p:cNvSpPr/>
          <p:nvPr/>
        </p:nvSpPr>
        <p:spPr>
          <a:xfrm>
            <a:off x="395536" y="1712637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9828" y="2588937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9827" y="3303312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4908" y="4097590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6333" y="5661248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76793" y="1718331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6793" y="2375556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76793" y="3649678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76793" y="5345365"/>
            <a:ext cx="142875" cy="190500"/>
          </a:xfrm>
          <a:prstGeom prst="ellipse">
            <a:avLst/>
          </a:prstGeom>
          <a:solidFill>
            <a:srgbClr val="1C90B6"/>
          </a:solidFill>
          <a:ln>
            <a:solidFill>
              <a:srgbClr val="1C9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130055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17253"/>
              </p:ext>
            </p:extLst>
          </p:nvPr>
        </p:nvGraphicFramePr>
        <p:xfrm>
          <a:off x="251520" y="553604"/>
          <a:ext cx="8488349" cy="5669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1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 Во внеочередном порядке предоставляются места в государственных и муниципальных общеобразовательных организациях детям, указанным в пункте 8 статьи 24 Федерального закона от 27 мая 1998 г. N 76-ФЗ "О статусе военнослужащих"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67" marR="39167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Пункт 8 статьи 24 Федерального закона от 27 мая 1998 г. N 76-ФЗ "О статусе военнослужащих"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Детям военнослужащих и детям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предоставляются во внеочередном порядке места в государственных и муниципальных общеобразовательных и дошкольных образовательных организациях по месту жительства их семей, а также места в летних оздоровительных лагерях.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67" marR="391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Во внеочередном порядке предоставляются места в государственных и муниципальных общеобразовательных организациях детям, детям, указанным в статье 28.1 Федерального закона от 3 июля 2016 г. N 226-ФЗ "О войсках национальной гвардии Российской Федерации", по месту жительства их семей.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67" marR="39167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Статья 28.1. Гарантии членам семьи сотрудника в связи с прохождением службы в войсках национальной гвардии Федерального закона от 3 июля 2016 г. N 226-ФЗ "О войсках национальной гвардии Российской Федерации", по месту жительства их семей.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Детям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предоставляются во внеочередном порядке места в государственных и муниципальных общеобразовательных и дошкольных образовательных организациях по месту жительства их семей, а также места в летних оздоровительных лагерях.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67" marR="391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5308" y="30384"/>
            <a:ext cx="72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имеет внеочередное право?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Катя\Доклады\иконки\Иконки\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" y="4941168"/>
            <a:ext cx="1371423" cy="144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162633"/>
            <a:ext cx="100756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1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0836" y="43075"/>
            <a:ext cx="72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имеет первоочередное право?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pc\Desktop\мои документы\герб школы\_гербСШ31 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39" y="0"/>
            <a:ext cx="1007561" cy="13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0944"/>
              </p:ext>
            </p:extLst>
          </p:nvPr>
        </p:nvGraphicFramePr>
        <p:xfrm>
          <a:off x="251520" y="583857"/>
          <a:ext cx="8712969" cy="60958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8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В первоочередном порядке предоставляются места в государственных и муниципальных общеобразовательных организациях детям, указанным в абзаце втором части 6 статьи 19 Федерального закона от 27 мая 1998 г. №76-ФЗ "О статусе военнослужащих", по месту жительства их семей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792" marR="25792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Абзац второй части 6 статьи 19 Федерального закона от 27 мая 1998 г. N 76-ФЗ "О статусе военнослужащих" 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Детям военнослужащих и детям граждан, пребывающих в добровольческих формированиях,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предоставляются в первоочередном порядке места в государственных и муниципальных общеобразовательных и дошкольных образовательных организациях по месту жительства их семей, а также места в летних оздоровительных лагерях.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792" marR="257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967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первоочередном порядке также предоставляются места в общеобразовательных организациях по месту жительства независимо от формы собственности детям, указанным в части 6 статьи 46 Федерального закона от 7 февраля 2011 г. №3-ФЗ "О полиции", детям сотрудников органов внутренних дел, не являющихся сотрудниками полиции (Действие положений статей 43 - 46 настоящего Федерального закона распространяется на сотрудников органов внутренних дел, не являющихся сотрудниками  полиции).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792" marR="25792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Часть 6 статьи 46 Федерального закона от 7 февраля 2011 г. №3-ФЗ "О полиции"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Места в общеобразовательных и дошкольных образовательных организациях по месту жительства и в летних оздоровительных лагерях независимо от формы собственности предоставляются в первоочередном порядке: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1) детям сотрудника полиции;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детям сотрудника полиции, погибшего (умершего) вследствие увечья или иного повреждения здоровья, полученных в связи с выполнением служебных обязанностей;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3) детям сотрудника полиции, умершего вследствие заболевания, полученного в период прохождения службы в полиции;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4) детям гражданина Российской Федерации, уволенного со службы в полиции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полиции;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5) детям гражданина Российской Федерации, умершего в течение одного года после увольнения со службы в полиции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полиции, исключивших возможность дальнейшего прохождения службы в полиции;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6) детям, находящимся (находившимся) на иждивении сотрудника полиции, гражданина Российской Федерации, указанных в пунктах 1 - 5 настоящей части.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792" marR="257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47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2007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Monotype Corsiva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приёма в школу для детей с ограниченными возможностями здоровья: </vt:lpstr>
      <vt:lpstr>В какие сроки происходит зачисление в 1-й класс после подачи заявления?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Admin-31</cp:lastModifiedBy>
  <cp:revision>21</cp:revision>
  <dcterms:created xsi:type="dcterms:W3CDTF">2023-02-10T04:53:32Z</dcterms:created>
  <dcterms:modified xsi:type="dcterms:W3CDTF">2026-03-13T06:32:50Z</dcterms:modified>
</cp:coreProperties>
</file>